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6858000" cx="12192000"/>
  <p:notesSz cx="6858000" cy="9144000"/>
  <p:embeddedFontLst>
    <p:embeddedFont>
      <p:font typeface="Lato"/>
      <p:regular r:id="rId7"/>
      <p:bold r:id="rId8"/>
      <p:italic r:id="rId9"/>
      <p:boldItalic r:id="rId10"/>
    </p:embeddedFont>
    <p:embeddedFont>
      <p:font typeface="Bodoni"/>
      <p:regular r:id="rId11"/>
      <p:bold r:id="rId12"/>
      <p:italic r:id="rId13"/>
      <p:boldItalic r:id="rId14"/>
    </p:embeddedFont>
    <p:embeddedFont>
      <p:font typeface="Quattrocento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19" roundtripDataSignature="AMtx7miFlxF/yjFl69dJegcfDJOxZ7Qf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Bodoni-regular.fntdata"/><Relationship Id="rId10" Type="http://schemas.openxmlformats.org/officeDocument/2006/relationships/font" Target="fonts/Lato-boldItalic.fntdata"/><Relationship Id="rId13" Type="http://schemas.openxmlformats.org/officeDocument/2006/relationships/font" Target="fonts/Bodoni-italic.fntdata"/><Relationship Id="rId12" Type="http://schemas.openxmlformats.org/officeDocument/2006/relationships/font" Target="fonts/Bodoni-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ato-italic.fntdata"/><Relationship Id="rId15" Type="http://schemas.openxmlformats.org/officeDocument/2006/relationships/font" Target="fonts/QuattrocentoSans-regular.fntdata"/><Relationship Id="rId14" Type="http://schemas.openxmlformats.org/officeDocument/2006/relationships/font" Target="fonts/Bodoni-boldItalic.fntdata"/><Relationship Id="rId17" Type="http://schemas.openxmlformats.org/officeDocument/2006/relationships/font" Target="fonts/QuattrocentoSans-italic.fntdata"/><Relationship Id="rId16" Type="http://schemas.openxmlformats.org/officeDocument/2006/relationships/font" Target="fonts/QuattrocentoSans-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QuattrocentoSans-boldItalic.fntdata"/><Relationship Id="rId7" Type="http://schemas.openxmlformats.org/officeDocument/2006/relationships/font" Target="fonts/Lato-regular.fntdata"/><Relationship Id="rId8" Type="http://schemas.openxmlformats.org/officeDocument/2006/relationships/font" Target="fonts/La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 name="Google Shape;2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1" name="Google Shape;51;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p:nvPr>
            <p:ph idx="2" type="pic"/>
          </p:nvPr>
        </p:nvSpPr>
        <p:spPr>
          <a:xfrm>
            <a:off x="5183188" y="987425"/>
            <a:ext cx="6172200" cy="4873625"/>
          </a:xfrm>
          <a:prstGeom prst="rect">
            <a:avLst/>
          </a:prstGeom>
          <a:noFill/>
          <a:ln>
            <a:noFill/>
          </a:ln>
        </p:spPr>
      </p:sp>
      <p:sp>
        <p:nvSpPr>
          <p:cNvPr id="58" name="Google Shape;58;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 Id="rId11" Type="http://schemas.openxmlformats.org/officeDocument/2006/relationships/image" Target="../media/image8.png"/><Relationship Id="rId10"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9.png"/><Relationship Id="rId7" Type="http://schemas.openxmlformats.org/officeDocument/2006/relationships/image" Target="../media/image4.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3"/>
          <p:cNvPicPr preferRelativeResize="0"/>
          <p:nvPr/>
        </p:nvPicPr>
        <p:blipFill rotWithShape="1">
          <a:blip r:embed="rId3">
            <a:alphaModFix/>
          </a:blip>
          <a:srcRect b="1806" l="-3508" r="0" t="0"/>
          <a:stretch/>
        </p:blipFill>
        <p:spPr>
          <a:xfrm>
            <a:off x="2653000" y="382875"/>
            <a:ext cx="6713226" cy="6301425"/>
          </a:xfrm>
          <a:prstGeom prst="rect">
            <a:avLst/>
          </a:prstGeom>
          <a:noFill/>
          <a:ln>
            <a:noFill/>
          </a:ln>
        </p:spPr>
      </p:pic>
      <p:pic>
        <p:nvPicPr>
          <p:cNvPr id="79" name="Google Shape;79;p3"/>
          <p:cNvPicPr preferRelativeResize="0"/>
          <p:nvPr/>
        </p:nvPicPr>
        <p:blipFill rotWithShape="1">
          <a:blip r:embed="rId4">
            <a:alphaModFix/>
          </a:blip>
          <a:srcRect b="0" l="0" r="0" t="0"/>
          <a:stretch/>
        </p:blipFill>
        <p:spPr>
          <a:xfrm>
            <a:off x="3881054" y="1871244"/>
            <a:ext cx="4656564" cy="3104376"/>
          </a:xfrm>
          <a:prstGeom prst="rect">
            <a:avLst/>
          </a:prstGeom>
          <a:noFill/>
          <a:ln>
            <a:noFill/>
          </a:ln>
        </p:spPr>
      </p:pic>
      <p:sp>
        <p:nvSpPr>
          <p:cNvPr id="80" name="Google Shape;80;p3"/>
          <p:cNvSpPr txBox="1"/>
          <p:nvPr/>
        </p:nvSpPr>
        <p:spPr>
          <a:xfrm>
            <a:off x="4953525" y="649150"/>
            <a:ext cx="2730300" cy="1885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1800" u="none" cap="none" strike="noStrike">
                <a:solidFill>
                  <a:schemeClr val="lt1"/>
                </a:solidFill>
                <a:latin typeface="Calibri"/>
                <a:ea typeface="Calibri"/>
                <a:cs typeface="Calibri"/>
                <a:sym typeface="Calibri"/>
              </a:rPr>
              <a:t>Explorers and Active Learners</a:t>
            </a:r>
            <a:endParaRPr sz="12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GB" sz="1300">
                <a:solidFill>
                  <a:schemeClr val="lt1"/>
                </a:solidFill>
                <a:latin typeface="Calibri"/>
                <a:ea typeface="Calibri"/>
                <a:cs typeface="Calibri"/>
                <a:sym typeface="Calibri"/>
              </a:rPr>
              <a:t>Exploing Harvest, Diwali and Autumn.</a:t>
            </a:r>
            <a:endParaRPr sz="13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GB" sz="1300">
                <a:solidFill>
                  <a:schemeClr val="lt1"/>
                </a:solidFill>
                <a:latin typeface="Calibri"/>
                <a:ea typeface="Calibri"/>
                <a:cs typeface="Calibri"/>
                <a:sym typeface="Calibri"/>
              </a:rPr>
              <a:t>Asking questions about our community.</a:t>
            </a:r>
            <a:endParaRPr sz="13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GB" sz="1300">
                <a:solidFill>
                  <a:schemeClr val="lt1"/>
                </a:solidFill>
                <a:latin typeface="Calibri"/>
                <a:ea typeface="Calibri"/>
                <a:cs typeface="Calibri"/>
                <a:sym typeface="Calibri"/>
              </a:rPr>
              <a:t>Engaging in risky and challenging </a:t>
            </a:r>
            <a:endParaRPr sz="13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GB" sz="1300">
                <a:solidFill>
                  <a:schemeClr val="lt1"/>
                </a:solidFill>
                <a:latin typeface="Calibri"/>
                <a:ea typeface="Calibri"/>
                <a:cs typeface="Calibri"/>
                <a:sym typeface="Calibri"/>
              </a:rPr>
              <a:t>play.</a:t>
            </a:r>
            <a:endParaRPr sz="15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81" name="Google Shape;81;p3"/>
          <p:cNvSpPr txBox="1"/>
          <p:nvPr/>
        </p:nvSpPr>
        <p:spPr>
          <a:xfrm>
            <a:off x="4390663" y="4606850"/>
            <a:ext cx="3677700" cy="1154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Calibri"/>
                <a:ea typeface="Calibri"/>
                <a:cs typeface="Calibri"/>
                <a:sym typeface="Calibri"/>
              </a:rPr>
              <a:t>Carers of our World</a:t>
            </a:r>
            <a:endParaRPr b="1"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Arial"/>
              <a:buNone/>
            </a:pPr>
            <a:r>
              <a:rPr b="0" i="0" lang="en-GB" sz="1400" u="none" cap="none" strike="noStrike">
                <a:solidFill>
                  <a:schemeClr val="lt1"/>
                </a:solidFill>
                <a:latin typeface="Calibri"/>
                <a:ea typeface="Calibri"/>
                <a:cs typeface="Calibri"/>
                <a:sym typeface="Calibri"/>
              </a:rPr>
              <a:t>This half terms virtue focus:</a:t>
            </a:r>
            <a:r>
              <a:rPr b="0" i="0" lang="en-GB" sz="500" u="none" cap="none" strike="noStrike">
                <a:solidFill>
                  <a:srgbClr val="0000FF"/>
                </a:solidFill>
                <a:latin typeface="Arial"/>
                <a:ea typeface="Arial"/>
                <a:cs typeface="Arial"/>
                <a:sym typeface="Arial"/>
              </a:rPr>
              <a:t> </a:t>
            </a:r>
            <a:endParaRPr b="1"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00"/>
              <a:buFont typeface="Arial"/>
              <a:buNone/>
            </a:pPr>
            <a:r>
              <a:rPr b="1" i="0" lang="en-GB" sz="5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2" name="Google Shape;82;p3"/>
          <p:cNvSpPr txBox="1"/>
          <p:nvPr/>
        </p:nvSpPr>
        <p:spPr>
          <a:xfrm>
            <a:off x="5238669" y="3132160"/>
            <a:ext cx="2056500" cy="677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1900" u="none" cap="none" strike="noStrike">
                <a:solidFill>
                  <a:schemeClr val="dk1"/>
                </a:solidFill>
                <a:latin typeface="Quattrocento Sans"/>
                <a:ea typeface="Quattrocento Sans"/>
                <a:cs typeface="Quattrocento Sans"/>
                <a:sym typeface="Quattrocento Sans"/>
              </a:rPr>
              <a:t>Me and My Commnity</a:t>
            </a:r>
            <a:endParaRPr b="0" i="0" sz="600" u="none" cap="none" strike="noStrike">
              <a:solidFill>
                <a:schemeClr val="dk1"/>
              </a:solidFill>
              <a:latin typeface="Calibri"/>
              <a:ea typeface="Calibri"/>
              <a:cs typeface="Calibri"/>
              <a:sym typeface="Calibri"/>
            </a:endParaRPr>
          </a:p>
        </p:txBody>
      </p:sp>
      <p:sp>
        <p:nvSpPr>
          <p:cNvPr id="83" name="Google Shape;83;p3"/>
          <p:cNvSpPr/>
          <p:nvPr/>
        </p:nvSpPr>
        <p:spPr>
          <a:xfrm rot="5400000">
            <a:off x="8621750" y="3276601"/>
            <a:ext cx="6846850" cy="293649"/>
          </a:xfrm>
          <a:prstGeom prst="rect">
            <a:avLst/>
          </a:prstGeom>
          <a:solidFill>
            <a:srgbClr val="E35205"/>
          </a:solidFill>
          <a:ln cap="flat" cmpd="sng" w="12700">
            <a:solidFill>
              <a:srgbClr val="E352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3"/>
          <p:cNvSpPr/>
          <p:nvPr/>
        </p:nvSpPr>
        <p:spPr>
          <a:xfrm>
            <a:off x="0" y="6567538"/>
            <a:ext cx="12192000" cy="301083"/>
          </a:xfrm>
          <a:prstGeom prst="rect">
            <a:avLst/>
          </a:prstGeom>
          <a:solidFill>
            <a:srgbClr val="06038D"/>
          </a:solidFill>
          <a:ln cap="flat" cmpd="sng" w="12700">
            <a:solidFill>
              <a:srgbClr val="06038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3"/>
          <p:cNvSpPr/>
          <p:nvPr/>
        </p:nvSpPr>
        <p:spPr>
          <a:xfrm rot="5400000">
            <a:off x="-3205864" y="3565283"/>
            <a:ext cx="6683700" cy="293700"/>
          </a:xfrm>
          <a:prstGeom prst="rect">
            <a:avLst/>
          </a:prstGeom>
          <a:solidFill>
            <a:srgbClr val="78BE20"/>
          </a:solidFill>
          <a:ln cap="flat" cmpd="sng" w="12700">
            <a:solidFill>
              <a:srgbClr val="78BE2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3"/>
          <p:cNvPicPr preferRelativeResize="0"/>
          <p:nvPr/>
        </p:nvPicPr>
        <p:blipFill rotWithShape="1">
          <a:blip r:embed="rId5">
            <a:alphaModFix/>
          </a:blip>
          <a:srcRect b="0" l="0" r="0" t="0"/>
          <a:stretch/>
        </p:blipFill>
        <p:spPr>
          <a:xfrm>
            <a:off x="-115505" y="254663"/>
            <a:ext cx="2286881" cy="1864925"/>
          </a:xfrm>
          <a:prstGeom prst="rect">
            <a:avLst/>
          </a:prstGeom>
          <a:noFill/>
          <a:ln>
            <a:noFill/>
          </a:ln>
        </p:spPr>
      </p:pic>
      <p:pic>
        <p:nvPicPr>
          <p:cNvPr id="87" name="Google Shape;87;p3"/>
          <p:cNvPicPr preferRelativeResize="0"/>
          <p:nvPr/>
        </p:nvPicPr>
        <p:blipFill>
          <a:blip r:embed="rId6">
            <a:alphaModFix/>
          </a:blip>
          <a:stretch>
            <a:fillRect/>
          </a:stretch>
        </p:blipFill>
        <p:spPr>
          <a:xfrm>
            <a:off x="2026577" y="596939"/>
            <a:ext cx="1131449" cy="1154400"/>
          </a:xfrm>
          <a:prstGeom prst="rect">
            <a:avLst/>
          </a:prstGeom>
          <a:noFill/>
          <a:ln>
            <a:noFill/>
          </a:ln>
        </p:spPr>
      </p:pic>
      <p:sp>
        <p:nvSpPr>
          <p:cNvPr id="88" name="Google Shape;88;p3"/>
          <p:cNvSpPr txBox="1"/>
          <p:nvPr>
            <p:ph type="title"/>
          </p:nvPr>
        </p:nvSpPr>
        <p:spPr>
          <a:xfrm>
            <a:off x="359175" y="1909600"/>
            <a:ext cx="2809500" cy="4499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600"/>
              </a:spcBef>
              <a:spcAft>
                <a:spcPts val="0"/>
              </a:spcAft>
              <a:buSzPct val="111111"/>
              <a:buNone/>
            </a:pPr>
            <a:r>
              <a:rPr b="1" lang="en-GB" sz="1800"/>
              <a:t>Nursery</a:t>
            </a:r>
            <a:r>
              <a:rPr b="1" lang="en-GB" sz="1800">
                <a:solidFill>
                  <a:schemeClr val="dk1"/>
                </a:solidFill>
                <a:latin typeface="Calibri"/>
                <a:ea typeface="Calibri"/>
                <a:cs typeface="Calibri"/>
                <a:sym typeface="Calibri"/>
              </a:rPr>
              <a:t>: Autumn </a:t>
            </a:r>
            <a:r>
              <a:rPr b="1" lang="en-GB" sz="1800"/>
              <a:t>1</a:t>
            </a:r>
            <a:r>
              <a:rPr b="1" lang="en-GB" sz="1800">
                <a:solidFill>
                  <a:schemeClr val="dk1"/>
                </a:solidFill>
                <a:latin typeface="Calibri"/>
                <a:ea typeface="Calibri"/>
                <a:cs typeface="Calibri"/>
                <a:sym typeface="Calibri"/>
              </a:rPr>
              <a:t> 202</a:t>
            </a:r>
            <a:r>
              <a:rPr b="1" lang="en-GB" sz="1800"/>
              <a:t>3</a:t>
            </a:r>
            <a:endParaRPr b="1" sz="1800"/>
          </a:p>
          <a:p>
            <a:pPr indent="0" lvl="0" marL="0" rtl="0" algn="l">
              <a:lnSpc>
                <a:spcPct val="100000"/>
              </a:lnSpc>
              <a:spcBef>
                <a:spcPts val="600"/>
              </a:spcBef>
              <a:spcAft>
                <a:spcPts val="0"/>
              </a:spcAft>
              <a:buSzPct val="126316"/>
              <a:buNone/>
            </a:pPr>
            <a:r>
              <a:rPr lang="en-GB" sz="1583">
                <a:solidFill>
                  <a:srgbClr val="303030"/>
                </a:solidFill>
                <a:highlight>
                  <a:srgbClr val="FFFFFF"/>
                </a:highlight>
                <a:latin typeface="Lato"/>
                <a:ea typeface="Lato"/>
                <a:cs typeface="Lato"/>
                <a:sym typeface="Lato"/>
              </a:rPr>
              <a:t>In the Me and My Community project, your child will learn about the school community and building friendships. They will explore the school grounds and find out about all the people in school who are there to help them. They will explore how they are special and unique and how everyone’s family is different. They will take part in practical activities to support them to build new friendships and explore what makes a good friend. They will also find out about people in the community who help us, including doctors, nurses, and the emergency services.</a:t>
            </a:r>
            <a:br>
              <a:rPr i="1" lang="en-GB" sz="1200">
                <a:latin typeface="Calibri"/>
                <a:ea typeface="Calibri"/>
                <a:cs typeface="Calibri"/>
                <a:sym typeface="Calibri"/>
              </a:rPr>
            </a:br>
            <a:endParaRPr i="1" sz="1400">
              <a:latin typeface="Bodoni"/>
              <a:ea typeface="Bodoni"/>
              <a:cs typeface="Bodoni"/>
              <a:sym typeface="Bodoni"/>
            </a:endParaRPr>
          </a:p>
        </p:txBody>
      </p:sp>
      <p:sp>
        <p:nvSpPr>
          <p:cNvPr id="89" name="Google Shape;89;p3"/>
          <p:cNvSpPr txBox="1"/>
          <p:nvPr/>
        </p:nvSpPr>
        <p:spPr>
          <a:xfrm>
            <a:off x="5640775" y="2730813"/>
            <a:ext cx="11775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C360</a:t>
            </a:r>
            <a:endParaRPr b="1" i="0" sz="2400" u="none" cap="none" strike="noStrike">
              <a:solidFill>
                <a:srgbClr val="000000"/>
              </a:solidFill>
              <a:latin typeface="Calibri"/>
              <a:ea typeface="Calibri"/>
              <a:cs typeface="Calibri"/>
              <a:sym typeface="Calibri"/>
            </a:endParaRPr>
          </a:p>
        </p:txBody>
      </p:sp>
      <p:sp>
        <p:nvSpPr>
          <p:cNvPr id="90" name="Google Shape;90;p3"/>
          <p:cNvSpPr/>
          <p:nvPr/>
        </p:nvSpPr>
        <p:spPr>
          <a:xfrm>
            <a:off x="-10812" y="163453"/>
            <a:ext cx="12202800" cy="301200"/>
          </a:xfrm>
          <a:prstGeom prst="rect">
            <a:avLst/>
          </a:prstGeom>
          <a:solidFill>
            <a:srgbClr val="D22630"/>
          </a:solidFill>
          <a:ln cap="flat" cmpd="sng" w="12700">
            <a:solidFill>
              <a:srgbClr val="D2263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91" name="Google Shape;91;p3"/>
          <p:cNvGrpSpPr/>
          <p:nvPr/>
        </p:nvGrpSpPr>
        <p:grpSpPr>
          <a:xfrm>
            <a:off x="5177775" y="5551086"/>
            <a:ext cx="2178300" cy="507004"/>
            <a:chOff x="5152299" y="889048"/>
            <a:chExt cx="2178300" cy="554164"/>
          </a:xfrm>
        </p:grpSpPr>
        <p:sp>
          <p:nvSpPr>
            <p:cNvPr id="92" name="Google Shape;92;p3"/>
            <p:cNvSpPr/>
            <p:nvPr/>
          </p:nvSpPr>
          <p:spPr>
            <a:xfrm>
              <a:off x="5152299" y="889048"/>
              <a:ext cx="2178300" cy="5541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3" name="Google Shape;93;p3"/>
            <p:cNvSpPr txBox="1"/>
            <p:nvPr/>
          </p:nvSpPr>
          <p:spPr>
            <a:xfrm>
              <a:off x="5234359" y="972212"/>
              <a:ext cx="2014200" cy="471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B050"/>
                  </a:solidFill>
                  <a:latin typeface="Arial"/>
                  <a:ea typeface="Arial"/>
                  <a:cs typeface="Arial"/>
                  <a:sym typeface="Arial"/>
                </a:rPr>
                <a:t>Motivation</a:t>
              </a:r>
              <a:r>
                <a:rPr b="1" i="0" lang="en-GB" sz="1100" u="none" cap="none" strike="noStrike">
                  <a:solidFill>
                    <a:srgbClr val="0432FF"/>
                  </a:solidFill>
                  <a:latin typeface="Arial"/>
                  <a:ea typeface="Arial"/>
                  <a:cs typeface="Arial"/>
                  <a:sym typeface="Arial"/>
                </a:rPr>
                <a:t>, Citizenship, </a:t>
              </a:r>
              <a:r>
                <a:rPr b="1" i="0" lang="en-GB" sz="1100" u="none" cap="none" strike="noStrike">
                  <a:solidFill>
                    <a:srgbClr val="FF0000"/>
                  </a:solidFill>
                  <a:latin typeface="Arial"/>
                  <a:ea typeface="Arial"/>
                  <a:cs typeface="Arial"/>
                  <a:sym typeface="Arial"/>
                </a:rPr>
                <a:t>Creativity</a:t>
              </a:r>
              <a:r>
                <a:rPr b="1" i="0" lang="en-GB" sz="1100" u="none" cap="none" strike="noStrike">
                  <a:solidFill>
                    <a:srgbClr val="0432FF"/>
                  </a:solidFill>
                  <a:latin typeface="Arial"/>
                  <a:ea typeface="Arial"/>
                  <a:cs typeface="Arial"/>
                  <a:sym typeface="Arial"/>
                </a:rPr>
                <a:t>, </a:t>
              </a:r>
              <a:r>
                <a:rPr b="1" i="0" lang="en-GB" sz="1100" u="none" cap="none" strike="noStrike">
                  <a:solidFill>
                    <a:srgbClr val="FFC000"/>
                  </a:solidFill>
                  <a:latin typeface="Arial"/>
                  <a:ea typeface="Arial"/>
                  <a:cs typeface="Arial"/>
                  <a:sym typeface="Arial"/>
                </a:rPr>
                <a:t>Gratitude</a:t>
              </a:r>
              <a:r>
                <a:rPr b="1" i="0" lang="en-GB" sz="1100" u="none" cap="none" strike="noStrike">
                  <a:solidFill>
                    <a:srgbClr val="0432FF"/>
                  </a:solidFill>
                  <a:latin typeface="Arial"/>
                  <a:ea typeface="Arial"/>
                  <a:cs typeface="Arial"/>
                  <a:sym typeface="Arial"/>
                </a:rPr>
                <a:t> </a:t>
              </a:r>
              <a:endParaRPr b="1" i="0" sz="1100" u="none" cap="none" strike="noStrike">
                <a:solidFill>
                  <a:srgbClr val="FF0000"/>
                </a:solidFill>
                <a:latin typeface="Arial"/>
                <a:ea typeface="Arial"/>
                <a:cs typeface="Arial"/>
                <a:sym typeface="Arial"/>
              </a:endParaRPr>
            </a:p>
          </p:txBody>
        </p:sp>
      </p:grpSp>
      <p:pic>
        <p:nvPicPr>
          <p:cNvPr id="94" name="Google Shape;94;p3"/>
          <p:cNvPicPr preferRelativeResize="0"/>
          <p:nvPr/>
        </p:nvPicPr>
        <p:blipFill rotWithShape="1">
          <a:blip r:embed="rId7">
            <a:alphaModFix/>
          </a:blip>
          <a:srcRect b="0" l="0" r="0" t="0"/>
          <a:stretch/>
        </p:blipFill>
        <p:spPr>
          <a:xfrm rot="1">
            <a:off x="9503199" y="3304306"/>
            <a:ext cx="2148825" cy="1429939"/>
          </a:xfrm>
          <a:prstGeom prst="rect">
            <a:avLst/>
          </a:prstGeom>
          <a:noFill/>
          <a:ln>
            <a:noFill/>
          </a:ln>
        </p:spPr>
      </p:pic>
      <p:pic>
        <p:nvPicPr>
          <p:cNvPr id="95" name="Google Shape;95;p3"/>
          <p:cNvPicPr preferRelativeResize="0"/>
          <p:nvPr/>
        </p:nvPicPr>
        <p:blipFill rotWithShape="1">
          <a:blip r:embed="rId8">
            <a:alphaModFix/>
          </a:blip>
          <a:srcRect b="0" l="0" r="0" t="0"/>
          <a:stretch/>
        </p:blipFill>
        <p:spPr>
          <a:xfrm>
            <a:off x="9030426" y="4948524"/>
            <a:ext cx="2809500" cy="1404750"/>
          </a:xfrm>
          <a:prstGeom prst="rect">
            <a:avLst/>
          </a:prstGeom>
          <a:noFill/>
          <a:ln>
            <a:noFill/>
          </a:ln>
        </p:spPr>
      </p:pic>
      <p:pic>
        <p:nvPicPr>
          <p:cNvPr id="96" name="Google Shape;96;p3"/>
          <p:cNvPicPr preferRelativeResize="0"/>
          <p:nvPr/>
        </p:nvPicPr>
        <p:blipFill rotWithShape="1">
          <a:blip r:embed="rId9">
            <a:alphaModFix/>
          </a:blip>
          <a:srcRect b="0" l="0" r="0" t="0"/>
          <a:stretch/>
        </p:blipFill>
        <p:spPr>
          <a:xfrm>
            <a:off x="10247305" y="1685273"/>
            <a:ext cx="1404720" cy="1404750"/>
          </a:xfrm>
          <a:prstGeom prst="rect">
            <a:avLst/>
          </a:prstGeom>
          <a:noFill/>
          <a:ln>
            <a:noFill/>
          </a:ln>
        </p:spPr>
      </p:pic>
      <p:pic>
        <p:nvPicPr>
          <p:cNvPr id="97" name="Google Shape;97;p3"/>
          <p:cNvPicPr preferRelativeResize="0"/>
          <p:nvPr/>
        </p:nvPicPr>
        <p:blipFill rotWithShape="1">
          <a:blip r:embed="rId10">
            <a:alphaModFix/>
          </a:blip>
          <a:srcRect b="0" l="23137" r="24034" t="0"/>
          <a:stretch/>
        </p:blipFill>
        <p:spPr>
          <a:xfrm>
            <a:off x="8713549" y="507388"/>
            <a:ext cx="1600025" cy="1514475"/>
          </a:xfrm>
          <a:prstGeom prst="rect">
            <a:avLst/>
          </a:prstGeom>
          <a:noFill/>
          <a:ln>
            <a:noFill/>
          </a:ln>
        </p:spPr>
      </p:pic>
      <p:sp>
        <p:nvSpPr>
          <p:cNvPr id="98" name="Google Shape;98;p3"/>
          <p:cNvSpPr txBox="1"/>
          <p:nvPr/>
        </p:nvSpPr>
        <p:spPr>
          <a:xfrm>
            <a:off x="3245100" y="2401021"/>
            <a:ext cx="2014200" cy="2616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  </a:t>
            </a:r>
            <a:r>
              <a:rPr b="1" i="0" lang="en-GB" sz="1800" u="none" cap="none" strike="noStrike">
                <a:solidFill>
                  <a:schemeClr val="lt1"/>
                </a:solidFill>
                <a:latin typeface="Calibri"/>
                <a:ea typeface="Calibri"/>
                <a:cs typeface="Calibri"/>
                <a:sym typeface="Calibri"/>
              </a:rPr>
              <a:t>Creative and Critical Thinkers</a:t>
            </a:r>
            <a:endParaRPr b="1" i="0" sz="2000" u="none" cap="none" strike="noStrike">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a:solidFill>
                  <a:schemeClr val="lt1"/>
                </a:solidFill>
                <a:latin typeface="Calibri"/>
                <a:ea typeface="Calibri"/>
                <a:cs typeface="Calibri"/>
                <a:sym typeface="Calibri"/>
              </a:rPr>
              <a:t>Making a healthy snack.</a:t>
            </a:r>
            <a:endParaRPr b="1">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a:solidFill>
                  <a:schemeClr val="lt1"/>
                </a:solidFill>
                <a:latin typeface="Calibri"/>
                <a:ea typeface="Calibri"/>
                <a:cs typeface="Calibri"/>
                <a:sym typeface="Calibri"/>
              </a:rPr>
              <a:t>Experimenting with colour.</a:t>
            </a:r>
            <a:endParaRPr>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a:solidFill>
                  <a:schemeClr val="lt1"/>
                </a:solidFill>
                <a:latin typeface="Calibri"/>
                <a:ea typeface="Calibri"/>
                <a:cs typeface="Calibri"/>
                <a:sym typeface="Calibri"/>
              </a:rPr>
              <a:t>Engaging in sensory play.</a:t>
            </a:r>
            <a:endParaRPr>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lang="en-GB">
                <a:solidFill>
                  <a:schemeClr val="lt1"/>
                </a:solidFill>
                <a:latin typeface="Calibri"/>
                <a:ea typeface="Calibri"/>
                <a:cs typeface="Calibri"/>
                <a:sym typeface="Calibri"/>
              </a:rPr>
              <a:t>Exploring loose part play.</a:t>
            </a:r>
            <a:endParaRPr>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lang="en-GB">
                <a:solidFill>
                  <a:schemeClr val="lt1"/>
                </a:solidFill>
                <a:latin typeface="Calibri"/>
                <a:ea typeface="Calibri"/>
                <a:cs typeface="Calibri"/>
                <a:sym typeface="Calibri"/>
              </a:rPr>
              <a:t>Retelling familiar stories.</a:t>
            </a:r>
            <a:r>
              <a:rPr b="0" i="0" lang="en-GB" u="none" cap="none" strike="noStrike">
                <a:solidFill>
                  <a:schemeClr val="lt1"/>
                </a:solidFill>
                <a:latin typeface="Arial"/>
                <a:ea typeface="Arial"/>
                <a:cs typeface="Arial"/>
                <a:sym typeface="Arial"/>
              </a:rPr>
              <a:t> </a:t>
            </a:r>
            <a:endParaRPr b="0" i="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rPr b="1" i="0" lang="en-GB"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
          <p:cNvSpPr txBox="1"/>
          <p:nvPr/>
        </p:nvSpPr>
        <p:spPr>
          <a:xfrm>
            <a:off x="7356072" y="2315362"/>
            <a:ext cx="1900800" cy="233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   </a:t>
            </a:r>
            <a:r>
              <a:rPr b="1" i="0" lang="en-GB" sz="1800" u="none" cap="none" strike="noStrike">
                <a:solidFill>
                  <a:schemeClr val="lt1"/>
                </a:solidFill>
                <a:latin typeface="Calibri"/>
                <a:ea typeface="Calibri"/>
                <a:cs typeface="Calibri"/>
                <a:sym typeface="Calibri"/>
              </a:rPr>
              <a:t>Relationship Builders</a:t>
            </a:r>
            <a:endParaRPr b="0" i="0" sz="1400" u="none" cap="none" strike="noStrike">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200">
                <a:solidFill>
                  <a:schemeClr val="lt1"/>
                </a:solidFill>
                <a:latin typeface="Calibri"/>
                <a:ea typeface="Calibri"/>
                <a:cs typeface="Calibri"/>
                <a:sym typeface="Calibri"/>
              </a:rPr>
              <a:t>Establishing routines and friendships</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200">
                <a:solidFill>
                  <a:schemeClr val="lt1"/>
                </a:solidFill>
                <a:latin typeface="Calibri"/>
                <a:ea typeface="Calibri"/>
                <a:cs typeface="Calibri"/>
                <a:sym typeface="Calibri"/>
              </a:rPr>
              <a:t>What does it mean to be a good friend?</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200">
                <a:solidFill>
                  <a:schemeClr val="lt1"/>
                </a:solidFill>
                <a:latin typeface="Calibri"/>
                <a:ea typeface="Calibri"/>
                <a:cs typeface="Calibri"/>
                <a:sym typeface="Calibri"/>
              </a:rPr>
              <a:t>How can I help people around me?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200">
                <a:solidFill>
                  <a:schemeClr val="lt1"/>
                </a:solidFill>
                <a:latin typeface="Calibri"/>
                <a:ea typeface="Calibri"/>
                <a:cs typeface="Calibri"/>
                <a:sym typeface="Calibri"/>
              </a:rPr>
              <a:t>Making own choices, being independent.</a:t>
            </a:r>
            <a:endParaRPr b="1" sz="12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chemeClr val="lt1"/>
              </a:solidFill>
              <a:latin typeface="Arial"/>
              <a:ea typeface="Arial"/>
              <a:cs typeface="Arial"/>
              <a:sym typeface="Arial"/>
            </a:endParaRPr>
          </a:p>
        </p:txBody>
      </p:sp>
      <p:pic>
        <p:nvPicPr>
          <p:cNvPr id="100" name="Google Shape;100;p3"/>
          <p:cNvPicPr preferRelativeResize="0"/>
          <p:nvPr/>
        </p:nvPicPr>
        <p:blipFill rotWithShape="1">
          <a:blip r:embed="rId11">
            <a:alphaModFix/>
          </a:blip>
          <a:srcRect b="12541" l="4110" r="1824" t="0"/>
          <a:stretch/>
        </p:blipFill>
        <p:spPr>
          <a:xfrm>
            <a:off x="10465974" y="687453"/>
            <a:ext cx="1279977" cy="60775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2020-12-31T17:43:56Z</dcterms:created>
  <dc:creator>wendy.ainscough@outlook.com</dc:creator>
</cp:coreProperties>
</file>